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sldIdLst>
    <p:sldId id="256" r:id="rId2"/>
    <p:sldId id="257" r:id="rId3"/>
    <p:sldId id="264" r:id="rId4"/>
    <p:sldId id="263" r:id="rId5"/>
    <p:sldId id="262" r:id="rId6"/>
    <p:sldId id="265" r:id="rId7"/>
    <p:sldId id="267" r:id="rId8"/>
    <p:sldId id="268" r:id="rId9"/>
    <p:sldId id="266" r:id="rId10"/>
    <p:sldId id="259" r:id="rId11"/>
    <p:sldId id="260"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646"/>
  </p:normalViewPr>
  <p:slideViewPr>
    <p:cSldViewPr snapToGrid="0" snapToObjects="1">
      <p:cViewPr varScale="1">
        <p:scale>
          <a:sx n="84" d="100"/>
          <a:sy n="84"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1255B9-AC89-4292-A139-6947D06077C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35618B1-640A-47F7-909C-F420B84155C0}">
      <dgm:prSet/>
      <dgm:spPr/>
      <dgm:t>
        <a:bodyPr/>
        <a:lstStyle/>
        <a:p>
          <a:r>
            <a:rPr lang="en-US" dirty="0"/>
            <a:t>Objective: To decide what neighborhoods within New York and Toronto are the best locations to open a restaurant.</a:t>
          </a:r>
        </a:p>
      </dgm:t>
    </dgm:pt>
    <dgm:pt modelId="{E6A6E7A6-C066-4F5C-B71B-AF397B391689}" type="parTrans" cxnId="{9549606D-D60F-4EA0-900F-446454C786A3}">
      <dgm:prSet/>
      <dgm:spPr/>
      <dgm:t>
        <a:bodyPr/>
        <a:lstStyle/>
        <a:p>
          <a:endParaRPr lang="en-US"/>
        </a:p>
      </dgm:t>
    </dgm:pt>
    <dgm:pt modelId="{491AEE9D-E840-4303-9672-9A3FBBE04641}" type="sibTrans" cxnId="{9549606D-D60F-4EA0-900F-446454C786A3}">
      <dgm:prSet/>
      <dgm:spPr/>
      <dgm:t>
        <a:bodyPr/>
        <a:lstStyle/>
        <a:p>
          <a:endParaRPr lang="en-US"/>
        </a:p>
      </dgm:t>
    </dgm:pt>
    <dgm:pt modelId="{015FA638-4D0D-420D-8E05-19D4CEF444A8}">
      <dgm:prSet/>
      <dgm:spPr/>
      <dgm:t>
        <a:bodyPr/>
        <a:lstStyle/>
        <a:p>
          <a:r>
            <a:rPr lang="en-US"/>
            <a:t>Audience: Restaurant owners whose businesses are especially weather-sensitive ie.) Ice Cream shops, Hot Pot Restaurants, Pizzerias.</a:t>
          </a:r>
        </a:p>
      </dgm:t>
    </dgm:pt>
    <dgm:pt modelId="{FB206719-7BFD-43D4-8B29-A7BA970F5EA7}" type="parTrans" cxnId="{66D21F01-8396-4024-B9E0-85A8EB63DCD5}">
      <dgm:prSet/>
      <dgm:spPr/>
      <dgm:t>
        <a:bodyPr/>
        <a:lstStyle/>
        <a:p>
          <a:endParaRPr lang="en-US"/>
        </a:p>
      </dgm:t>
    </dgm:pt>
    <dgm:pt modelId="{57540E41-AFC5-4325-9396-58165541733D}" type="sibTrans" cxnId="{66D21F01-8396-4024-B9E0-85A8EB63DCD5}">
      <dgm:prSet/>
      <dgm:spPr/>
      <dgm:t>
        <a:bodyPr/>
        <a:lstStyle/>
        <a:p>
          <a:endParaRPr lang="en-US"/>
        </a:p>
      </dgm:t>
    </dgm:pt>
    <dgm:pt modelId="{904F1292-271E-466A-A98D-D44767AAA5E8}">
      <dgm:prSet/>
      <dgm:spPr/>
      <dgm:t>
        <a:bodyPr/>
        <a:lstStyle/>
        <a:p>
          <a:r>
            <a:rPr lang="en-US"/>
            <a:t>Data: We will leverage weather data from OpenWeatherMap and venue/location data from FourSquare</a:t>
          </a:r>
        </a:p>
      </dgm:t>
    </dgm:pt>
    <dgm:pt modelId="{FDDFE69D-55C1-4799-B4AA-1A768B70B967}" type="parTrans" cxnId="{62EC54E2-1725-4240-A21E-8DCFAD6424F9}">
      <dgm:prSet/>
      <dgm:spPr/>
      <dgm:t>
        <a:bodyPr/>
        <a:lstStyle/>
        <a:p>
          <a:endParaRPr lang="en-US"/>
        </a:p>
      </dgm:t>
    </dgm:pt>
    <dgm:pt modelId="{01E26AE4-565A-47C5-999A-30CFCA290D7C}" type="sibTrans" cxnId="{62EC54E2-1725-4240-A21E-8DCFAD6424F9}">
      <dgm:prSet/>
      <dgm:spPr/>
      <dgm:t>
        <a:bodyPr/>
        <a:lstStyle/>
        <a:p>
          <a:endParaRPr lang="en-US"/>
        </a:p>
      </dgm:t>
    </dgm:pt>
    <dgm:pt modelId="{39F6C209-CBDB-EE42-B917-9F9EFEEF3765}" type="pres">
      <dgm:prSet presAssocID="{291255B9-AC89-4292-A139-6947D06077C3}" presName="linear" presStyleCnt="0">
        <dgm:presLayoutVars>
          <dgm:animLvl val="lvl"/>
          <dgm:resizeHandles val="exact"/>
        </dgm:presLayoutVars>
      </dgm:prSet>
      <dgm:spPr/>
    </dgm:pt>
    <dgm:pt modelId="{C9706B24-0543-0A4D-9675-2847D63BECDE}" type="pres">
      <dgm:prSet presAssocID="{135618B1-640A-47F7-909C-F420B84155C0}" presName="parentText" presStyleLbl="node1" presStyleIdx="0" presStyleCnt="3">
        <dgm:presLayoutVars>
          <dgm:chMax val="0"/>
          <dgm:bulletEnabled val="1"/>
        </dgm:presLayoutVars>
      </dgm:prSet>
      <dgm:spPr/>
    </dgm:pt>
    <dgm:pt modelId="{337946C5-A710-FB4D-9BB3-26B9EADA6AC6}" type="pres">
      <dgm:prSet presAssocID="{491AEE9D-E840-4303-9672-9A3FBBE04641}" presName="spacer" presStyleCnt="0"/>
      <dgm:spPr/>
    </dgm:pt>
    <dgm:pt modelId="{62BF0BA4-36B1-6741-A855-FFAE854C34D4}" type="pres">
      <dgm:prSet presAssocID="{015FA638-4D0D-420D-8E05-19D4CEF444A8}" presName="parentText" presStyleLbl="node1" presStyleIdx="1" presStyleCnt="3">
        <dgm:presLayoutVars>
          <dgm:chMax val="0"/>
          <dgm:bulletEnabled val="1"/>
        </dgm:presLayoutVars>
      </dgm:prSet>
      <dgm:spPr/>
    </dgm:pt>
    <dgm:pt modelId="{FEBEB165-278D-9B46-A67B-08BA46F3BEA0}" type="pres">
      <dgm:prSet presAssocID="{57540E41-AFC5-4325-9396-58165541733D}" presName="spacer" presStyleCnt="0"/>
      <dgm:spPr/>
    </dgm:pt>
    <dgm:pt modelId="{1359C1B6-B680-7D47-9E97-3A34DD11FE70}" type="pres">
      <dgm:prSet presAssocID="{904F1292-271E-466A-A98D-D44767AAA5E8}" presName="parentText" presStyleLbl="node1" presStyleIdx="2" presStyleCnt="3">
        <dgm:presLayoutVars>
          <dgm:chMax val="0"/>
          <dgm:bulletEnabled val="1"/>
        </dgm:presLayoutVars>
      </dgm:prSet>
      <dgm:spPr/>
    </dgm:pt>
  </dgm:ptLst>
  <dgm:cxnLst>
    <dgm:cxn modelId="{66D21F01-8396-4024-B9E0-85A8EB63DCD5}" srcId="{291255B9-AC89-4292-A139-6947D06077C3}" destId="{015FA638-4D0D-420D-8E05-19D4CEF444A8}" srcOrd="1" destOrd="0" parTransId="{FB206719-7BFD-43D4-8B29-A7BA970F5EA7}" sibTransId="{57540E41-AFC5-4325-9396-58165541733D}"/>
    <dgm:cxn modelId="{B2544D1F-D17E-1A46-B37D-5C2BE090F4A9}" type="presOf" srcId="{904F1292-271E-466A-A98D-D44767AAA5E8}" destId="{1359C1B6-B680-7D47-9E97-3A34DD11FE70}" srcOrd="0" destOrd="0" presId="urn:microsoft.com/office/officeart/2005/8/layout/vList2"/>
    <dgm:cxn modelId="{B396C049-4A3E-544A-BBEE-DE9C2C8A4966}" type="presOf" srcId="{015FA638-4D0D-420D-8E05-19D4CEF444A8}" destId="{62BF0BA4-36B1-6741-A855-FFAE854C34D4}" srcOrd="0" destOrd="0" presId="urn:microsoft.com/office/officeart/2005/8/layout/vList2"/>
    <dgm:cxn modelId="{9549606D-D60F-4EA0-900F-446454C786A3}" srcId="{291255B9-AC89-4292-A139-6947D06077C3}" destId="{135618B1-640A-47F7-909C-F420B84155C0}" srcOrd="0" destOrd="0" parTransId="{E6A6E7A6-C066-4F5C-B71B-AF397B391689}" sibTransId="{491AEE9D-E840-4303-9672-9A3FBBE04641}"/>
    <dgm:cxn modelId="{93266C85-683F-1947-953B-FC97C3BBEB1A}" type="presOf" srcId="{135618B1-640A-47F7-909C-F420B84155C0}" destId="{C9706B24-0543-0A4D-9675-2847D63BECDE}" srcOrd="0" destOrd="0" presId="urn:microsoft.com/office/officeart/2005/8/layout/vList2"/>
    <dgm:cxn modelId="{868723B5-5182-364A-B0FF-518A6C902822}" type="presOf" srcId="{291255B9-AC89-4292-A139-6947D06077C3}" destId="{39F6C209-CBDB-EE42-B917-9F9EFEEF3765}" srcOrd="0" destOrd="0" presId="urn:microsoft.com/office/officeart/2005/8/layout/vList2"/>
    <dgm:cxn modelId="{62EC54E2-1725-4240-A21E-8DCFAD6424F9}" srcId="{291255B9-AC89-4292-A139-6947D06077C3}" destId="{904F1292-271E-466A-A98D-D44767AAA5E8}" srcOrd="2" destOrd="0" parTransId="{FDDFE69D-55C1-4799-B4AA-1A768B70B967}" sibTransId="{01E26AE4-565A-47C5-999A-30CFCA290D7C}"/>
    <dgm:cxn modelId="{62346C98-4C33-2D41-A677-B70E9FC7EB2D}" type="presParOf" srcId="{39F6C209-CBDB-EE42-B917-9F9EFEEF3765}" destId="{C9706B24-0543-0A4D-9675-2847D63BECDE}" srcOrd="0" destOrd="0" presId="urn:microsoft.com/office/officeart/2005/8/layout/vList2"/>
    <dgm:cxn modelId="{330A8D2C-0A63-E840-92EC-0E9F489A8EAE}" type="presParOf" srcId="{39F6C209-CBDB-EE42-B917-9F9EFEEF3765}" destId="{337946C5-A710-FB4D-9BB3-26B9EADA6AC6}" srcOrd="1" destOrd="0" presId="urn:microsoft.com/office/officeart/2005/8/layout/vList2"/>
    <dgm:cxn modelId="{AF32D354-B4E0-C241-B0B4-9B113F6E9AC0}" type="presParOf" srcId="{39F6C209-CBDB-EE42-B917-9F9EFEEF3765}" destId="{62BF0BA4-36B1-6741-A855-FFAE854C34D4}" srcOrd="2" destOrd="0" presId="urn:microsoft.com/office/officeart/2005/8/layout/vList2"/>
    <dgm:cxn modelId="{02F274E4-C029-E44F-B34B-2198B54D71C9}" type="presParOf" srcId="{39F6C209-CBDB-EE42-B917-9F9EFEEF3765}" destId="{FEBEB165-278D-9B46-A67B-08BA46F3BEA0}" srcOrd="3" destOrd="0" presId="urn:microsoft.com/office/officeart/2005/8/layout/vList2"/>
    <dgm:cxn modelId="{D77D3F98-3B3B-9047-95DE-97805E0979B1}" type="presParOf" srcId="{39F6C209-CBDB-EE42-B917-9F9EFEEF3765}" destId="{1359C1B6-B680-7D47-9E97-3A34DD11FE7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06B24-0543-0A4D-9675-2847D63BECDE}">
      <dsp:nvSpPr>
        <dsp:cNvPr id="0" name=""/>
        <dsp:cNvSpPr/>
      </dsp:nvSpPr>
      <dsp:spPr>
        <a:xfrm>
          <a:off x="0" y="496739"/>
          <a:ext cx="5295778" cy="153387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Objective: To decide what neighborhoods within New York and Toronto are the best locations to open a restaurant.</a:t>
          </a:r>
        </a:p>
      </dsp:txBody>
      <dsp:txXfrm>
        <a:off x="74877" y="571616"/>
        <a:ext cx="5146024" cy="1384116"/>
      </dsp:txXfrm>
    </dsp:sp>
    <dsp:sp modelId="{62BF0BA4-36B1-6741-A855-FFAE854C34D4}">
      <dsp:nvSpPr>
        <dsp:cNvPr id="0" name=""/>
        <dsp:cNvSpPr/>
      </dsp:nvSpPr>
      <dsp:spPr>
        <a:xfrm>
          <a:off x="0" y="2096849"/>
          <a:ext cx="5295778" cy="1533870"/>
        </a:xfrm>
        <a:prstGeom prst="roundRect">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Audience: Restaurant owners whose businesses are especially weather-sensitive ie.) Ice Cream shops, Hot Pot Restaurants, Pizzerias.</a:t>
          </a:r>
        </a:p>
      </dsp:txBody>
      <dsp:txXfrm>
        <a:off x="74877" y="2171726"/>
        <a:ext cx="5146024" cy="1384116"/>
      </dsp:txXfrm>
    </dsp:sp>
    <dsp:sp modelId="{1359C1B6-B680-7D47-9E97-3A34DD11FE70}">
      <dsp:nvSpPr>
        <dsp:cNvPr id="0" name=""/>
        <dsp:cNvSpPr/>
      </dsp:nvSpPr>
      <dsp:spPr>
        <a:xfrm>
          <a:off x="0" y="3696959"/>
          <a:ext cx="5295778" cy="153387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Data: We will leverage weather data from OpenWeatherMap and venue/location data from FourSquare</a:t>
          </a:r>
        </a:p>
      </dsp:txBody>
      <dsp:txXfrm>
        <a:off x="74877" y="3771836"/>
        <a:ext cx="5146024" cy="1384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2793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95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74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12446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71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8998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18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2670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8/11/19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417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1379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8/11/19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289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8/11/19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524709"/>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3" name="Picture 22">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5" name="Rectangle 24">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D83F-8187-E94A-99C0-6776BD2A8A5A}"/>
              </a:ext>
            </a:extLst>
          </p:cNvPr>
          <p:cNvSpPr>
            <a:spLocks noGrp="1"/>
          </p:cNvSpPr>
          <p:nvPr>
            <p:ph type="ctrTitle"/>
          </p:nvPr>
        </p:nvSpPr>
        <p:spPr>
          <a:xfrm>
            <a:off x="203200" y="4127972"/>
            <a:ext cx="8877087" cy="737738"/>
          </a:xfrm>
        </p:spPr>
        <p:txBody>
          <a:bodyPr>
            <a:normAutofit/>
          </a:bodyPr>
          <a:lstStyle/>
          <a:p>
            <a:r>
              <a:rPr lang="en-US" sz="3600" b="1" dirty="0"/>
              <a:t>Coursera Capstone Project</a:t>
            </a:r>
          </a:p>
        </p:txBody>
      </p:sp>
      <p:sp>
        <p:nvSpPr>
          <p:cNvPr id="3" name="Subtitle 2">
            <a:extLst>
              <a:ext uri="{FF2B5EF4-FFF2-40B4-BE49-F238E27FC236}">
                <a16:creationId xmlns:a16="http://schemas.microsoft.com/office/drawing/2014/main" id="{328822DA-FD53-F747-8A57-82F42B5F0B25}"/>
              </a:ext>
            </a:extLst>
          </p:cNvPr>
          <p:cNvSpPr>
            <a:spLocks noGrp="1"/>
          </p:cNvSpPr>
          <p:nvPr>
            <p:ph type="subTitle" idx="1"/>
          </p:nvPr>
        </p:nvSpPr>
        <p:spPr>
          <a:xfrm>
            <a:off x="2966637" y="6332316"/>
            <a:ext cx="8286075" cy="414413"/>
          </a:xfrm>
        </p:spPr>
        <p:txBody>
          <a:bodyPr>
            <a:normAutofit fontScale="92500" lnSpcReduction="10000"/>
          </a:bodyPr>
          <a:lstStyle/>
          <a:p>
            <a:r>
              <a:rPr lang="en-US" dirty="0"/>
              <a:t>August 2019</a:t>
            </a:r>
          </a:p>
          <a:p>
            <a:endParaRPr lang="en-US" dirty="0"/>
          </a:p>
        </p:txBody>
      </p:sp>
      <p:sp>
        <p:nvSpPr>
          <p:cNvPr id="29" name="Rectangle 28">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Clouds above a snow covered mountain&#10;&#10;Description automatically generated">
            <a:extLst>
              <a:ext uri="{FF2B5EF4-FFF2-40B4-BE49-F238E27FC236}">
                <a16:creationId xmlns:a16="http://schemas.microsoft.com/office/drawing/2014/main" id="{62BCA0F5-B3DE-4A38-9CD4-B03802091788}"/>
              </a:ext>
            </a:extLst>
          </p:cNvPr>
          <p:cNvPicPr>
            <a:picLocks noChangeAspect="1"/>
          </p:cNvPicPr>
          <p:nvPr/>
        </p:nvPicPr>
        <p:blipFill rotWithShape="1">
          <a:blip r:embed="rId5"/>
          <a:srcRect t="24346" r="-1" b="17480"/>
          <a:stretch/>
        </p:blipFill>
        <p:spPr>
          <a:xfrm>
            <a:off x="1005401" y="-1"/>
            <a:ext cx="10380133" cy="4030679"/>
          </a:xfrm>
          <a:prstGeom prst="rect">
            <a:avLst/>
          </a:prstGeom>
          <a:ln>
            <a:solidFill>
              <a:schemeClr val="accent6"/>
            </a:solidFill>
          </a:ln>
        </p:spPr>
      </p:pic>
      <p:sp>
        <p:nvSpPr>
          <p:cNvPr id="31" name="Rectangle 30">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a:extLst>
              <a:ext uri="{FF2B5EF4-FFF2-40B4-BE49-F238E27FC236}">
                <a16:creationId xmlns:a16="http://schemas.microsoft.com/office/drawing/2014/main" id="{90C0E15A-245B-354D-8CEF-21A1F7953C9D}"/>
              </a:ext>
            </a:extLst>
          </p:cNvPr>
          <p:cNvSpPr txBox="1">
            <a:spLocks/>
          </p:cNvSpPr>
          <p:nvPr/>
        </p:nvSpPr>
        <p:spPr>
          <a:xfrm>
            <a:off x="2943883" y="6235022"/>
            <a:ext cx="8286075" cy="414413"/>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r>
              <a:rPr lang="en-US" dirty="0"/>
              <a:t>By Jeffrey Lu</a:t>
            </a:r>
          </a:p>
        </p:txBody>
      </p:sp>
      <p:sp>
        <p:nvSpPr>
          <p:cNvPr id="26" name="Title 1">
            <a:extLst>
              <a:ext uri="{FF2B5EF4-FFF2-40B4-BE49-F238E27FC236}">
                <a16:creationId xmlns:a16="http://schemas.microsoft.com/office/drawing/2014/main" id="{FCFBF008-AA11-E846-B8A5-51238566E4D8}"/>
              </a:ext>
            </a:extLst>
          </p:cNvPr>
          <p:cNvSpPr txBox="1">
            <a:spLocks/>
          </p:cNvSpPr>
          <p:nvPr/>
        </p:nvSpPr>
        <p:spPr>
          <a:xfrm>
            <a:off x="1735810" y="4905824"/>
            <a:ext cx="8877087" cy="903235"/>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6000" b="0" i="0" kern="1200" cap="none">
                <a:solidFill>
                  <a:schemeClr val="tx1"/>
                </a:solidFill>
                <a:effectLst/>
                <a:latin typeface="+mj-lt"/>
                <a:ea typeface="+mj-ea"/>
                <a:cs typeface="+mj-cs"/>
              </a:defRPr>
            </a:lvl1pPr>
          </a:lstStyle>
          <a:p>
            <a:pPr algn="ctr"/>
            <a:r>
              <a:rPr lang="en-US" sz="2800" dirty="0"/>
              <a:t>Determining the Best Neighborhoods to Open a Restaurant in Toronto and New York</a:t>
            </a:r>
          </a:p>
        </p:txBody>
      </p:sp>
    </p:spTree>
    <p:extLst>
      <p:ext uri="{BB962C8B-B14F-4D97-AF65-F5344CB8AC3E}">
        <p14:creationId xmlns:p14="http://schemas.microsoft.com/office/powerpoint/2010/main" val="3135142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8C60-476B-1445-9D8F-60DF81646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60F9E9-A75C-5642-AEE4-0295D6DA82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34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335E-3694-B04F-A81A-EB6FAEACC8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1CC795-8E9D-C84C-80F7-ED1DDB838E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673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18EB-A21B-2947-AAEE-450D3705EF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24D497-0C67-6348-9CDE-82776D58CE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983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808936" y="2811270"/>
            <a:ext cx="3473753" cy="1770045"/>
          </a:xfrm>
        </p:spPr>
        <p:txBody>
          <a:bodyPr>
            <a:normAutofit/>
          </a:bodyPr>
          <a:lstStyle/>
          <a:p>
            <a:pPr algn="l"/>
            <a:r>
              <a:rPr lang="en-US" dirty="0"/>
              <a:t>Introduction</a:t>
            </a:r>
          </a:p>
        </p:txBody>
      </p:sp>
      <p:graphicFrame>
        <p:nvGraphicFramePr>
          <p:cNvPr id="5" name="Content Placeholder 2">
            <a:extLst>
              <a:ext uri="{FF2B5EF4-FFF2-40B4-BE49-F238E27FC236}">
                <a16:creationId xmlns:a16="http://schemas.microsoft.com/office/drawing/2014/main" id="{B9270E27-DF38-4DDC-97D8-1686CED5F160}"/>
              </a:ext>
            </a:extLst>
          </p:cNvPr>
          <p:cNvGraphicFramePr>
            <a:graphicFrameLocks noGrp="1"/>
          </p:cNvGraphicFramePr>
          <p:nvPr>
            <p:ph idx="1"/>
            <p:extLst>
              <p:ext uri="{D42A27DB-BD31-4B8C-83A1-F6EECF244321}">
                <p14:modId xmlns:p14="http://schemas.microsoft.com/office/powerpoint/2010/main" val="1585410270"/>
              </p:ext>
            </p:extLst>
          </p:nvPr>
        </p:nvGraphicFramePr>
        <p:xfrm>
          <a:off x="6280264" y="550974"/>
          <a:ext cx="5295778" cy="5727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337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a:t>Data</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201723"/>
            <a:ext cx="5329250" cy="4454554"/>
          </a:xfrm>
        </p:spPr>
        <p:txBody>
          <a:bodyPr anchor="ctr">
            <a:normAutofit/>
          </a:bodyPr>
          <a:lstStyle/>
          <a:p>
            <a:pPr marL="0" indent="0">
              <a:lnSpc>
                <a:spcPct val="110000"/>
              </a:lnSpc>
              <a:buNone/>
            </a:pPr>
            <a:r>
              <a:rPr lang="en-US" sz="1400" b="1" dirty="0"/>
              <a:t>Weather Data</a:t>
            </a:r>
          </a:p>
          <a:p>
            <a:pPr>
              <a:lnSpc>
                <a:spcPct val="110000"/>
              </a:lnSpc>
            </a:pPr>
            <a:r>
              <a:rPr lang="en-US" sz="1400" dirty="0"/>
              <a:t>Source: </a:t>
            </a:r>
            <a:r>
              <a:rPr lang="en-US" sz="1400" dirty="0" err="1"/>
              <a:t>OpenWeatherMap</a:t>
            </a:r>
            <a:endParaRPr lang="en-US" sz="1400" dirty="0"/>
          </a:p>
          <a:p>
            <a:pPr>
              <a:lnSpc>
                <a:spcPct val="110000"/>
              </a:lnSpc>
            </a:pPr>
            <a:r>
              <a:rPr lang="en-US" sz="1400" dirty="0"/>
              <a:t>Data: 5 day forecast every 3 hours for temperature, humidity, and weather condition (</a:t>
            </a:r>
            <a:r>
              <a:rPr lang="en-US" sz="1400" dirty="0" err="1"/>
              <a:t>ie</a:t>
            </a:r>
            <a:r>
              <a:rPr lang="en-US" sz="1400" dirty="0"/>
              <a:t>. Light rain, clear sky, cloudy, etc.)</a:t>
            </a:r>
          </a:p>
          <a:p>
            <a:pPr>
              <a:lnSpc>
                <a:spcPct val="110000"/>
              </a:lnSpc>
            </a:pPr>
            <a:r>
              <a:rPr lang="en-US" sz="1400" dirty="0"/>
              <a:t>Added Fields: 5 day average temperature, 5 day average humidity, most frequent weather condition, Clear Sky frequency</a:t>
            </a:r>
          </a:p>
          <a:p>
            <a:pPr marL="0" indent="0">
              <a:lnSpc>
                <a:spcPct val="110000"/>
              </a:lnSpc>
              <a:buNone/>
            </a:pPr>
            <a:r>
              <a:rPr lang="en-US" sz="1400" b="1" dirty="0"/>
              <a:t>Venue Data</a:t>
            </a:r>
          </a:p>
          <a:p>
            <a:pPr>
              <a:lnSpc>
                <a:spcPct val="110000"/>
              </a:lnSpc>
            </a:pPr>
            <a:r>
              <a:rPr lang="en-US" sz="1400" dirty="0"/>
              <a:t>Source: Foursquare</a:t>
            </a:r>
          </a:p>
          <a:p>
            <a:pPr>
              <a:lnSpc>
                <a:spcPct val="110000"/>
              </a:lnSpc>
            </a:pPr>
            <a:r>
              <a:rPr lang="en-US" sz="1400" dirty="0"/>
              <a:t>Data: Venue Data</a:t>
            </a:r>
          </a:p>
          <a:p>
            <a:pPr>
              <a:lnSpc>
                <a:spcPct val="110000"/>
              </a:lnSpc>
            </a:pPr>
            <a:r>
              <a:rPr lang="en-US" sz="1400" dirty="0"/>
              <a:t>Added Fields: Total Number of Restaurants, Total Restaurant Frequency </a:t>
            </a:r>
          </a:p>
          <a:p>
            <a:pPr marL="0" indent="0">
              <a:lnSpc>
                <a:spcPct val="110000"/>
              </a:lnSpc>
              <a:buNone/>
            </a:pPr>
            <a:endParaRPr lang="en-US" sz="1400" dirty="0"/>
          </a:p>
        </p:txBody>
      </p:sp>
    </p:spTree>
    <p:extLst>
      <p:ext uri="{BB962C8B-B14F-4D97-AF65-F5344CB8AC3E}">
        <p14:creationId xmlns:p14="http://schemas.microsoft.com/office/powerpoint/2010/main" val="247443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dirty="0"/>
              <a:t>Methodology</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421698"/>
            <a:ext cx="5548917" cy="6542982"/>
          </a:xfrm>
        </p:spPr>
        <p:txBody>
          <a:bodyPr anchor="ctr">
            <a:normAutofit fontScale="77500" lnSpcReduction="20000"/>
          </a:bodyPr>
          <a:lstStyle/>
          <a:p>
            <a:r>
              <a:rPr lang="en-US" sz="1800" dirty="0" err="1"/>
              <a:t>Webscraping</a:t>
            </a:r>
            <a:r>
              <a:rPr lang="en-US" sz="1800" dirty="0"/>
              <a:t> Wikipedia page for Toronto postal codes</a:t>
            </a:r>
          </a:p>
          <a:p>
            <a:r>
              <a:rPr lang="en-US" sz="1800" dirty="0"/>
              <a:t>Downloading New York location data from NYU</a:t>
            </a:r>
          </a:p>
          <a:p>
            <a:r>
              <a:rPr lang="en-US" sz="1800" dirty="0"/>
              <a:t>Obtaining latitude and longitude coordinates from Geocoder</a:t>
            </a:r>
          </a:p>
          <a:p>
            <a:r>
              <a:rPr lang="en-US" sz="1800" dirty="0"/>
              <a:t>Utilize Foursquare API for venue data</a:t>
            </a:r>
          </a:p>
          <a:p>
            <a:r>
              <a:rPr lang="en-US" sz="1800" dirty="0"/>
              <a:t>Group by Neighborhood and calculate mean frequency of each venue</a:t>
            </a:r>
          </a:p>
          <a:p>
            <a:r>
              <a:rPr lang="en-US" sz="1800" dirty="0"/>
              <a:t>Perform k-means clustering on dataset</a:t>
            </a:r>
          </a:p>
          <a:p>
            <a:r>
              <a:rPr lang="en-US" sz="1800" dirty="0"/>
              <a:t>Utilize </a:t>
            </a:r>
            <a:r>
              <a:rPr lang="en-US" sz="1800" dirty="0" err="1"/>
              <a:t>OpenWeatherMap</a:t>
            </a:r>
            <a:r>
              <a:rPr lang="en-US" sz="1800" dirty="0"/>
              <a:t> API for weather data and merge data onto the dataset we had before we grouped by neighborhood and calculated the mean frequency of each venue</a:t>
            </a:r>
          </a:p>
          <a:p>
            <a:r>
              <a:rPr lang="en-US" sz="1800" dirty="0"/>
              <a:t>With current data, calculate total number of restaurants, total frequency of restaurants, average 5 day forecasted temperature, average 5 day forecasted humidity, most frequently seen 5 day weather condition, and frequency of the ”Clear sky” condition.</a:t>
            </a:r>
          </a:p>
          <a:p>
            <a:r>
              <a:rPr lang="en-US" sz="1800" dirty="0"/>
              <a:t>Sort dataset  for Toronto and New York by highest total restaurant frequency with the total number of restaurants being greater than or equal to ten. </a:t>
            </a:r>
          </a:p>
          <a:p>
            <a:r>
              <a:rPr lang="en-US" sz="1800" dirty="0"/>
              <a:t>Analyze to see if there are spark differences in the weather data between neighborhoods and cities </a:t>
            </a:r>
          </a:p>
          <a:p>
            <a:endParaRPr lang="en-US" sz="1800" dirty="0"/>
          </a:p>
          <a:p>
            <a:pPr marL="0" indent="0">
              <a:buNone/>
            </a:pPr>
            <a:endParaRPr lang="en-US" sz="1800" dirty="0"/>
          </a:p>
        </p:txBody>
      </p:sp>
    </p:spTree>
    <p:extLst>
      <p:ext uri="{BB962C8B-B14F-4D97-AF65-F5344CB8AC3E}">
        <p14:creationId xmlns:p14="http://schemas.microsoft.com/office/powerpoint/2010/main" val="2454996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533400" y="0"/>
            <a:ext cx="8455342" cy="472440"/>
          </a:xfrm>
        </p:spPr>
        <p:txBody>
          <a:bodyPr>
            <a:normAutofit fontScale="90000"/>
          </a:bodyPr>
          <a:lstStyle/>
          <a:p>
            <a:r>
              <a:rPr lang="en-US" dirty="0"/>
              <a:t>Results &amp; Discussion 1: Toronto vs New York Clustering</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fontScale="85000" lnSpcReduction="10000"/>
          </a:bodyPr>
          <a:lstStyle/>
          <a:p>
            <a:r>
              <a:rPr lang="en-US" dirty="0"/>
              <a:t>Toronto’s heaviest cluster group, shown with the red color, reveals that these areas are full of restaurant’s, coffee shops, and bars. </a:t>
            </a:r>
          </a:p>
          <a:p>
            <a:r>
              <a:rPr lang="en-US" dirty="0"/>
              <a:t>New York’s clusters reveal more restaurant related clusters. Cluster 1 (red) are full of neighborhoods with a plethora of diverse restaurants. Cluster 7 (green) features neighborhoods with an extremely high frequency of pizzerias and cluster 10 (orange) showcases neighborhoods with a high frequency for Caribbean restaurants and donut shops.</a:t>
            </a:r>
          </a:p>
          <a:p>
            <a:endParaRPr lang="en-US" dirty="0"/>
          </a:p>
        </p:txBody>
      </p:sp>
      <p:pic>
        <p:nvPicPr>
          <p:cNvPr id="7" name="Picture 6">
            <a:extLst>
              <a:ext uri="{FF2B5EF4-FFF2-40B4-BE49-F238E27FC236}">
                <a16:creationId xmlns:a16="http://schemas.microsoft.com/office/drawing/2014/main" id="{CE89B64D-F2AC-9E4C-9142-5A2E6331CDA5}"/>
              </a:ext>
            </a:extLst>
          </p:cNvPr>
          <p:cNvPicPr/>
          <p:nvPr/>
        </p:nvPicPr>
        <p:blipFill>
          <a:blip r:embed="rId2"/>
          <a:stretch>
            <a:fillRect/>
          </a:stretch>
        </p:blipFill>
        <p:spPr>
          <a:xfrm>
            <a:off x="6681311" y="560067"/>
            <a:ext cx="5379720" cy="3093721"/>
          </a:xfrm>
          <a:prstGeom prst="rect">
            <a:avLst/>
          </a:prstGeom>
        </p:spPr>
      </p:pic>
      <p:pic>
        <p:nvPicPr>
          <p:cNvPr id="8" name="Picture 7">
            <a:extLst>
              <a:ext uri="{FF2B5EF4-FFF2-40B4-BE49-F238E27FC236}">
                <a16:creationId xmlns:a16="http://schemas.microsoft.com/office/drawing/2014/main" id="{C48DEB5E-705A-AF4D-9DFA-9A2406784F8B}"/>
              </a:ext>
            </a:extLst>
          </p:cNvPr>
          <p:cNvPicPr/>
          <p:nvPr/>
        </p:nvPicPr>
        <p:blipFill>
          <a:blip r:embed="rId3">
            <a:extLst>
              <a:ext uri="{28A0092B-C50C-407E-A947-70E740481C1C}">
                <a14:useLocalDpi xmlns:a14="http://schemas.microsoft.com/office/drawing/2010/main" val="0"/>
              </a:ext>
            </a:extLst>
          </a:blip>
          <a:stretch>
            <a:fillRect/>
          </a:stretch>
        </p:blipFill>
        <p:spPr>
          <a:xfrm>
            <a:off x="1030129" y="560068"/>
            <a:ext cx="5523071" cy="3093721"/>
          </a:xfrm>
          <a:prstGeom prst="rect">
            <a:avLst/>
          </a:prstGeom>
        </p:spPr>
      </p:pic>
    </p:spTree>
    <p:extLst>
      <p:ext uri="{BB962C8B-B14F-4D97-AF65-F5344CB8AC3E}">
        <p14:creationId xmlns:p14="http://schemas.microsoft.com/office/powerpoint/2010/main" val="25164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658178" y="0"/>
            <a:ext cx="10009822" cy="472440"/>
          </a:xfrm>
        </p:spPr>
        <p:txBody>
          <a:bodyPr>
            <a:normAutofit fontScale="90000"/>
          </a:bodyPr>
          <a:lstStyle/>
          <a:p>
            <a:r>
              <a:rPr lang="en-US" dirty="0"/>
              <a:t>Results &amp; Discussion 2 : Toronto vs New York Dataset</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a:bodyPr>
          <a:lstStyle/>
          <a:p>
            <a:r>
              <a:rPr lang="en-US" dirty="0"/>
              <a:t>Elmhurst, Ravenswood, Jackson Heights, Oakland Gardens, and Greenwich Village all seem to be good spots when considering opening up a restaurant in New York</a:t>
            </a:r>
          </a:p>
          <a:p>
            <a:r>
              <a:rPr lang="en-US" dirty="0"/>
              <a:t>Bedford Park, Lawrence and Manor East would be the best place to open up a restaurant. However, the neighborhoods of Church and Wellesley, Chinatown, Grange Park, and Kensington Market of Downtown Toronto also seem to be fantastic.</a:t>
            </a:r>
          </a:p>
        </p:txBody>
      </p:sp>
      <p:pic>
        <p:nvPicPr>
          <p:cNvPr id="9" name="Picture 8">
            <a:extLst>
              <a:ext uri="{FF2B5EF4-FFF2-40B4-BE49-F238E27FC236}">
                <a16:creationId xmlns:a16="http://schemas.microsoft.com/office/drawing/2014/main" id="{C1FCA827-51AA-C949-966C-0148A147D78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84434" y="621028"/>
            <a:ext cx="4911566" cy="3067052"/>
          </a:xfrm>
          <a:prstGeom prst="rect">
            <a:avLst/>
          </a:prstGeom>
        </p:spPr>
      </p:pic>
      <p:pic>
        <p:nvPicPr>
          <p:cNvPr id="10" name="Picture 9">
            <a:extLst>
              <a:ext uri="{FF2B5EF4-FFF2-40B4-BE49-F238E27FC236}">
                <a16:creationId xmlns:a16="http://schemas.microsoft.com/office/drawing/2014/main" id="{4B1ACFB0-EC8B-4A41-9964-08427D5A722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28874" y="621028"/>
            <a:ext cx="5040670" cy="3048000"/>
          </a:xfrm>
          <a:prstGeom prst="rect">
            <a:avLst/>
          </a:prstGeom>
        </p:spPr>
      </p:pic>
    </p:spTree>
    <p:extLst>
      <p:ext uri="{BB962C8B-B14F-4D97-AF65-F5344CB8AC3E}">
        <p14:creationId xmlns:p14="http://schemas.microsoft.com/office/powerpoint/2010/main" val="59285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658178" y="0"/>
            <a:ext cx="10009822" cy="472440"/>
          </a:xfrm>
        </p:spPr>
        <p:txBody>
          <a:bodyPr>
            <a:normAutofit fontScale="90000"/>
          </a:bodyPr>
          <a:lstStyle/>
          <a:p>
            <a:r>
              <a:rPr lang="en-US" dirty="0"/>
              <a:t>Results &amp; Discussion 3 : Toronto vs New York Dataset</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922456" y="3938404"/>
            <a:ext cx="10347088" cy="2359528"/>
          </a:xfrm>
        </p:spPr>
        <p:txBody>
          <a:bodyPr>
            <a:normAutofit lnSpcReduction="10000"/>
          </a:bodyPr>
          <a:lstStyle/>
          <a:p>
            <a:r>
              <a:rPr lang="en-US" dirty="0"/>
              <a:t>New York is the better than Toronto when it comes down to opening up a restaurant, given the information in this dataset</a:t>
            </a:r>
          </a:p>
          <a:p>
            <a:r>
              <a:rPr lang="en-US" dirty="0"/>
              <a:t>New York’s total restaurant venue frequency, total number of restaurants, the temperature, and frequency of the clear sky condition all seem to be higher and the humidity forecast seems to be lower. All of these factors seem to make New York a better place to open a restaurant.</a:t>
            </a:r>
          </a:p>
        </p:txBody>
      </p:sp>
      <p:pic>
        <p:nvPicPr>
          <p:cNvPr id="6" name="Picture 5">
            <a:extLst>
              <a:ext uri="{FF2B5EF4-FFF2-40B4-BE49-F238E27FC236}">
                <a16:creationId xmlns:a16="http://schemas.microsoft.com/office/drawing/2014/main" id="{ACB0CD43-29D9-E54E-A04E-EA8CD3BC74C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44734" y="560068"/>
            <a:ext cx="5203666" cy="2359528"/>
          </a:xfrm>
          <a:prstGeom prst="rect">
            <a:avLst/>
          </a:prstGeom>
        </p:spPr>
      </p:pic>
      <p:pic>
        <p:nvPicPr>
          <p:cNvPr id="7" name="Picture 6">
            <a:extLst>
              <a:ext uri="{FF2B5EF4-FFF2-40B4-BE49-F238E27FC236}">
                <a16:creationId xmlns:a16="http://schemas.microsoft.com/office/drawing/2014/main" id="{DD416B5F-CD2C-FB4D-9564-2A3892A5D2E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63494" y="560068"/>
            <a:ext cx="4906050" cy="2403342"/>
          </a:xfrm>
          <a:prstGeom prst="rect">
            <a:avLst/>
          </a:prstGeom>
        </p:spPr>
      </p:pic>
    </p:spTree>
    <p:extLst>
      <p:ext uri="{BB962C8B-B14F-4D97-AF65-F5344CB8AC3E}">
        <p14:creationId xmlns:p14="http://schemas.microsoft.com/office/powerpoint/2010/main" val="214692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282188" cy="4454554"/>
          </a:xfrm>
        </p:spPr>
        <p:txBody>
          <a:bodyPr anchor="ctr">
            <a:normAutofit/>
          </a:bodyPr>
          <a:lstStyle/>
          <a:p>
            <a:r>
              <a:rPr lang="en-US" sz="3600" dirty="0"/>
              <a:t>Limitations and Considerations</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98120"/>
            <a:ext cx="5640357" cy="7178040"/>
          </a:xfrm>
        </p:spPr>
        <p:txBody>
          <a:bodyPr anchor="ctr">
            <a:normAutofit/>
          </a:bodyPr>
          <a:lstStyle/>
          <a:p>
            <a:r>
              <a:rPr lang="en-US" dirty="0"/>
              <a:t>Other factors to consider when opening a restaurant not considered in this dataset: Per-capita income of the area, demographics, average rental cost-per-square foot, local supplier costs, and the possibility of an oversaturated market. </a:t>
            </a:r>
          </a:p>
          <a:p>
            <a:r>
              <a:rPr lang="en-US" dirty="0"/>
              <a:t>Since we are comparing different countries, we also need to consider currency fluctuations as well as where the countries are in its business cycle.</a:t>
            </a:r>
          </a:p>
          <a:p>
            <a:r>
              <a:rPr lang="en-US" dirty="0"/>
              <a:t>The most extensive and cost-free API forecast we were able to obtain from </a:t>
            </a:r>
            <a:r>
              <a:rPr lang="en-US" dirty="0" err="1"/>
              <a:t>OpenWeatherMap</a:t>
            </a:r>
            <a:r>
              <a:rPr lang="en-US" dirty="0"/>
              <a:t> is a 5-day forecast which in theory shouldn’t be sufficient enough to base any business decision off of.</a:t>
            </a:r>
          </a:p>
          <a:p>
            <a:endParaRPr lang="en-US" sz="1800" dirty="0"/>
          </a:p>
          <a:p>
            <a:pPr marL="0" indent="0">
              <a:buNone/>
            </a:pPr>
            <a:endParaRPr lang="en-US" sz="1800" dirty="0"/>
          </a:p>
        </p:txBody>
      </p:sp>
    </p:spTree>
    <p:extLst>
      <p:ext uri="{BB962C8B-B14F-4D97-AF65-F5344CB8AC3E}">
        <p14:creationId xmlns:p14="http://schemas.microsoft.com/office/powerpoint/2010/main" val="385995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E54-DDF1-1344-A236-A644885B13ED}"/>
              </a:ext>
            </a:extLst>
          </p:cNvPr>
          <p:cNvSpPr>
            <a:spLocks noGrp="1"/>
          </p:cNvSpPr>
          <p:nvPr>
            <p:ph type="title"/>
          </p:nvPr>
        </p:nvSpPr>
        <p:spPr>
          <a:xfrm>
            <a:off x="1518412" y="1201723"/>
            <a:ext cx="3133750" cy="4454554"/>
          </a:xfrm>
        </p:spPr>
        <p:txBody>
          <a:bodyPr anchor="ctr">
            <a:normAutofit/>
          </a:bodyPr>
          <a:lstStyle/>
          <a:p>
            <a:r>
              <a:rPr lang="en-US" sz="3600" dirty="0"/>
              <a:t>Conclusion</a:t>
            </a:r>
          </a:p>
        </p:txBody>
      </p:sp>
      <p:sp>
        <p:nvSpPr>
          <p:cNvPr id="3" name="Content Placeholder 2">
            <a:extLst>
              <a:ext uri="{FF2B5EF4-FFF2-40B4-BE49-F238E27FC236}">
                <a16:creationId xmlns:a16="http://schemas.microsoft.com/office/drawing/2014/main" id="{14CCBD6D-DDE2-3842-9272-86012DF27AD7}"/>
              </a:ext>
            </a:extLst>
          </p:cNvPr>
          <p:cNvSpPr>
            <a:spLocks noGrp="1"/>
          </p:cNvSpPr>
          <p:nvPr>
            <p:ph idx="1"/>
          </p:nvPr>
        </p:nvSpPr>
        <p:spPr>
          <a:xfrm>
            <a:off x="5454363" y="198120"/>
            <a:ext cx="5548917" cy="6964680"/>
          </a:xfrm>
        </p:spPr>
        <p:txBody>
          <a:bodyPr anchor="ctr">
            <a:normAutofit/>
          </a:bodyPr>
          <a:lstStyle/>
          <a:p>
            <a:r>
              <a:rPr lang="en-US" sz="1800" dirty="0"/>
              <a:t>The best neighborhoods to open a restaurant in Toronto would be: Bedford Park, Lawrence, Manor East, Church and Wellesley, Chinatown, Grange Park, and Kensington Market.</a:t>
            </a:r>
          </a:p>
          <a:p>
            <a:r>
              <a:rPr lang="en-US" sz="1800" dirty="0"/>
              <a:t>The best neighborhoods to open a restaurant in New York would be: Elmhurst, Ravenswood, Jackson Heights, Oakland Gardens, and Greenwich Village.</a:t>
            </a:r>
          </a:p>
          <a:p>
            <a:r>
              <a:rPr lang="en-US" sz="1800" dirty="0"/>
              <a:t>Restaurant owners can also consider the clustering analysis to gain deeper insight. For instance, if one if considering opening up specifically a pizzeria or Caribbean restaurant, they can consider neighborhoods residing in cluster 7 and 10 in the New York clustering analysis.</a:t>
            </a:r>
          </a:p>
          <a:p>
            <a:endParaRPr lang="en-US" sz="1800" dirty="0"/>
          </a:p>
          <a:p>
            <a:pPr marL="0" indent="0">
              <a:buNone/>
            </a:pPr>
            <a:endParaRPr lang="en-US" sz="1800" dirty="0"/>
          </a:p>
        </p:txBody>
      </p:sp>
    </p:spTree>
    <p:extLst>
      <p:ext uri="{BB962C8B-B14F-4D97-AF65-F5344CB8AC3E}">
        <p14:creationId xmlns:p14="http://schemas.microsoft.com/office/powerpoint/2010/main" val="1001492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otalTime>52</TotalTime>
  <Words>782</Words>
  <Application>Microsoft Macintosh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MS Shell Dlg 2</vt:lpstr>
      <vt:lpstr>Wingdings</vt:lpstr>
      <vt:lpstr>Wingdings 3</vt:lpstr>
      <vt:lpstr>Madison</vt:lpstr>
      <vt:lpstr>Coursera Capstone Project</vt:lpstr>
      <vt:lpstr>Introduction</vt:lpstr>
      <vt:lpstr>Data</vt:lpstr>
      <vt:lpstr>Methodology</vt:lpstr>
      <vt:lpstr>Results &amp; Discussion 1: Toronto vs New York Clustering</vt:lpstr>
      <vt:lpstr>Results &amp; Discussion 2 : Toronto vs New York Dataset</vt:lpstr>
      <vt:lpstr>Results &amp; Discussion 3 : Toronto vs New York Dataset</vt:lpstr>
      <vt:lpstr>Limitations and Considerations</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Jeffrey Lu</dc:creator>
  <cp:lastModifiedBy>Jeffrey Lu</cp:lastModifiedBy>
  <cp:revision>6</cp:revision>
  <dcterms:created xsi:type="dcterms:W3CDTF">2019-08-11T17:49:01Z</dcterms:created>
  <dcterms:modified xsi:type="dcterms:W3CDTF">2019-08-11T18:41:37Z</dcterms:modified>
</cp:coreProperties>
</file>